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56" r:id="rId5"/>
    <p:sldId id="258" r:id="rId6"/>
    <p:sldId id="259" r:id="rId7"/>
    <p:sldId id="260"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065" autoAdjust="0"/>
  </p:normalViewPr>
  <p:slideViewPr>
    <p:cSldViewPr snapToGrid="0">
      <p:cViewPr varScale="1">
        <p:scale>
          <a:sx n="90" d="100"/>
          <a:sy n="90" d="100"/>
        </p:scale>
        <p:origin x="576" y="66"/>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1/28/2025</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1/28/2025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xqMozc4K4pg" TargetMode="Externa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vQC5ElwHLdc"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2352186" y="3518950"/>
            <a:ext cx="4555005" cy="1025395"/>
          </a:xfrm>
        </p:spPr>
        <p:txBody>
          <a:bodyPr/>
          <a:lstStyle/>
          <a:p>
            <a:r>
              <a:rPr lang="en-US" noProof="1"/>
              <a:t>Read 20 Minutes Each Day</a:t>
            </a:r>
          </a:p>
          <a:p>
            <a:r>
              <a:rPr lang="en-US" noProof="1"/>
              <a:t>(Sustained Silent Reading)</a:t>
            </a:r>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657566" y="848947"/>
            <a:ext cx="6249625" cy="1610345"/>
          </a:xfrm>
        </p:spPr>
        <p:txBody>
          <a:bodyPr/>
          <a:lstStyle/>
          <a:p>
            <a:pPr>
              <a:lnSpc>
                <a:spcPts val="5000"/>
              </a:lnSpc>
            </a:pPr>
            <a:r>
              <a:rPr lang="en-US" dirty="0">
                <a:solidFill>
                  <a:schemeClr val="accent1">
                    <a:lumMod val="75000"/>
                  </a:schemeClr>
                </a:solidFill>
              </a:rPr>
              <a:t>Glenn Hills High School’s  Reading Initiative</a:t>
            </a:r>
          </a:p>
        </p:txBody>
      </p:sp>
      <p:pic>
        <p:nvPicPr>
          <p:cNvPr id="3" name="Picture 2">
            <a:extLst>
              <a:ext uri="{FF2B5EF4-FFF2-40B4-BE49-F238E27FC236}">
                <a16:creationId xmlns:a16="http://schemas.microsoft.com/office/drawing/2014/main" id="{64854E50-DD7E-4ACB-97B3-7A434D16A57C}"/>
              </a:ext>
            </a:extLst>
          </p:cNvPr>
          <p:cNvPicPr>
            <a:picLocks noChangeAspect="1"/>
          </p:cNvPicPr>
          <p:nvPr/>
        </p:nvPicPr>
        <p:blipFill>
          <a:blip r:embed="rId3"/>
          <a:stretch>
            <a:fillRect/>
          </a:stretch>
        </p:blipFill>
        <p:spPr>
          <a:xfrm>
            <a:off x="0" y="5454502"/>
            <a:ext cx="1669312" cy="1500942"/>
          </a:xfrm>
          <a:prstGeom prst="rect">
            <a:avLst/>
          </a:prstGeom>
        </p:spPr>
      </p:pic>
      <p:sp>
        <p:nvSpPr>
          <p:cNvPr id="4" name="TextBox 3">
            <a:extLst>
              <a:ext uri="{FF2B5EF4-FFF2-40B4-BE49-F238E27FC236}">
                <a16:creationId xmlns:a16="http://schemas.microsoft.com/office/drawing/2014/main" id="{FBDFB8D7-5D7E-4D18-AD8C-3AEB962BB3B7}"/>
              </a:ext>
            </a:extLst>
          </p:cNvPr>
          <p:cNvSpPr txBox="1"/>
          <p:nvPr/>
        </p:nvSpPr>
        <p:spPr>
          <a:xfrm>
            <a:off x="1499979" y="5934670"/>
            <a:ext cx="2634054" cy="923330"/>
          </a:xfrm>
          <a:prstGeom prst="rect">
            <a:avLst/>
          </a:prstGeom>
          <a:noFill/>
        </p:spPr>
        <p:txBody>
          <a:bodyPr wrap="none" rtlCol="0">
            <a:spAutoFit/>
          </a:bodyPr>
          <a:lstStyle/>
          <a:p>
            <a:r>
              <a:rPr lang="en-US" dirty="0"/>
              <a:t>Ms. V. New, M.Ed.</a:t>
            </a:r>
          </a:p>
          <a:p>
            <a:r>
              <a:rPr lang="en-US" dirty="0"/>
              <a:t>Library Media Specialist</a:t>
            </a:r>
          </a:p>
          <a:p>
            <a:r>
              <a:rPr lang="en-US" dirty="0"/>
              <a:t>Glenn Hills High School</a:t>
            </a:r>
          </a:p>
        </p:txBody>
      </p:sp>
    </p:spTree>
    <p:extLst>
      <p:ext uri="{BB962C8B-B14F-4D97-AF65-F5344CB8AC3E}">
        <p14:creationId xmlns:p14="http://schemas.microsoft.com/office/powerpoint/2010/main" val="47351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The Benefits of Reading</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659175" y="1079999"/>
            <a:ext cx="10862677" cy="1025247"/>
          </a:xfrm>
        </p:spPr>
        <p:txBody>
          <a:bodyPr/>
          <a:lstStyle/>
          <a:p>
            <a:r>
              <a:rPr lang="en-US" noProof="1"/>
              <a:t>Watch the video below to understand how reading allows you to pick and choose who you want to add to your inner group of influence that will eventually affect who you become as a person.</a:t>
            </a:r>
          </a:p>
        </p:txBody>
      </p:sp>
      <p:pic>
        <p:nvPicPr>
          <p:cNvPr id="6" name="Online Media 5" title="Benefits Of Reading">
            <a:hlinkClick r:id="" action="ppaction://media"/>
            <a:extLst>
              <a:ext uri="{FF2B5EF4-FFF2-40B4-BE49-F238E27FC236}">
                <a16:creationId xmlns:a16="http://schemas.microsoft.com/office/drawing/2014/main" id="{9F9D89D9-8E59-4AEE-BB67-6E24B6DCE665}"/>
              </a:ext>
            </a:extLst>
          </p:cNvPr>
          <p:cNvPicPr>
            <a:picLocks noGrp="1" noRot="1" noChangeAspect="1"/>
          </p:cNvPicPr>
          <p:nvPr>
            <p:ph sz="half" idx="1"/>
            <a:videoFile r:link="rId1"/>
          </p:nvPr>
        </p:nvPicPr>
        <p:blipFill>
          <a:blip r:embed="rId3"/>
          <a:stretch>
            <a:fillRect/>
          </a:stretch>
        </p:blipFill>
        <p:spPr>
          <a:xfrm>
            <a:off x="947738" y="2511425"/>
            <a:ext cx="4572000" cy="2571750"/>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pic>
        <p:nvPicPr>
          <p:cNvPr id="1026" name="Picture 2">
            <a:extLst>
              <a:ext uri="{FF2B5EF4-FFF2-40B4-BE49-F238E27FC236}">
                <a16:creationId xmlns:a16="http://schemas.microsoft.com/office/drawing/2014/main" id="{63C0098D-C4E9-4A10-8A78-AB6C4416D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837" y="2028160"/>
            <a:ext cx="1276794"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288DAD-8D3C-4CD1-AC63-5FFDA139E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8788" y="202816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dership, Management and Gandhi – And ...">
            <a:extLst>
              <a:ext uri="{FF2B5EF4-FFF2-40B4-BE49-F238E27FC236}">
                <a16:creationId xmlns:a16="http://schemas.microsoft.com/office/drawing/2014/main" id="{3AC6223A-E183-4C6A-B0F7-B5D3C83A4A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3003" y="2511425"/>
            <a:ext cx="101441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tin Luther King Jr. - Wikipedia">
            <a:extLst>
              <a:ext uri="{FF2B5EF4-FFF2-40B4-BE49-F238E27FC236}">
                <a16:creationId xmlns:a16="http://schemas.microsoft.com/office/drawing/2014/main" id="{0DC40411-3612-45F5-8E77-E0A61C0177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4362" y="3561121"/>
            <a:ext cx="1014412" cy="11916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rk Zuckerberg - Wikipedia">
            <a:extLst>
              <a:ext uri="{FF2B5EF4-FFF2-40B4-BE49-F238E27FC236}">
                <a16:creationId xmlns:a16="http://schemas.microsoft.com/office/drawing/2014/main" id="{DBEA7682-439A-4AF8-8F8D-C61F9DD02D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5719" y="3561121"/>
            <a:ext cx="1014412" cy="12979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l Gates | Stanford HAI">
            <a:extLst>
              <a:ext uri="{FF2B5EF4-FFF2-40B4-BE49-F238E27FC236}">
                <a16:creationId xmlns:a16="http://schemas.microsoft.com/office/drawing/2014/main" id="{097F95FA-9791-4051-A14C-2EBFDC8A29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5956" y="4060604"/>
            <a:ext cx="1105611" cy="11657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does reading research say? Read 20 ...">
            <a:extLst>
              <a:ext uri="{FF2B5EF4-FFF2-40B4-BE49-F238E27FC236}">
                <a16:creationId xmlns:a16="http://schemas.microsoft.com/office/drawing/2014/main" id="{ED1AA548-E524-436D-A3EC-EA096E9F30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5898" y="5433237"/>
            <a:ext cx="3292252" cy="14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7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Paper               Electronic Reading</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1129147" y="1601775"/>
            <a:ext cx="4689002" cy="360362"/>
          </a:xfrm>
        </p:spPr>
        <p:txBody>
          <a:bodyPr/>
          <a:lstStyle/>
          <a:p>
            <a:r>
              <a:rPr lang="en-US" noProof="1"/>
              <a:t>What does research tell us? </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pPr marL="0" indent="0">
              <a:buNone/>
            </a:pPr>
            <a:r>
              <a:rPr lang="en-US" dirty="0"/>
              <a:t>Neuroscience research shows that paper-based content reading is better connected to memory in our brains.  So, while electronics are becoming more and more prevalent in our day-to-day life, keep printed books the main form of reading.  When reading an e-book or an online article, the part of the brain engaged in the activity changes and it no longer is a activity that builds literacy skills.  There is no give and take here, electronics should be an enhancement and not a replacement.</a:t>
            </a:r>
          </a:p>
          <a:p>
            <a:pPr marL="0" indent="0">
              <a:buNone/>
            </a:pPr>
            <a:endParaRPr lang="en-US" dirty="0"/>
          </a:p>
          <a:p>
            <a:pPr marL="0" indent="0">
              <a:buNone/>
            </a:pPr>
            <a:r>
              <a:rPr lang="en-US" dirty="0"/>
              <a:t>Source:  southsoundreading.org and Bangor University</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pic>
        <p:nvPicPr>
          <p:cNvPr id="7" name="Picture 6">
            <a:extLst>
              <a:ext uri="{FF2B5EF4-FFF2-40B4-BE49-F238E27FC236}">
                <a16:creationId xmlns:a16="http://schemas.microsoft.com/office/drawing/2014/main" id="{CD44C1DD-79BC-4EE6-874C-D38E6A0F5595}"/>
              </a:ext>
            </a:extLst>
          </p:cNvPr>
          <p:cNvPicPr>
            <a:picLocks noChangeAspect="1"/>
          </p:cNvPicPr>
          <p:nvPr/>
        </p:nvPicPr>
        <p:blipFill>
          <a:blip r:embed="rId2"/>
          <a:stretch>
            <a:fillRect/>
          </a:stretch>
        </p:blipFill>
        <p:spPr>
          <a:xfrm>
            <a:off x="659175" y="2438706"/>
            <a:ext cx="4837814" cy="3019645"/>
          </a:xfrm>
          <a:prstGeom prst="rect">
            <a:avLst/>
          </a:prstGeom>
        </p:spPr>
      </p:pic>
      <p:grpSp>
        <p:nvGrpSpPr>
          <p:cNvPr id="50" name="Group 49">
            <a:extLst>
              <a:ext uri="{FF2B5EF4-FFF2-40B4-BE49-F238E27FC236}">
                <a16:creationId xmlns:a16="http://schemas.microsoft.com/office/drawing/2014/main" id="{8186BBC8-02D4-4421-9065-E10785E076C9}"/>
              </a:ext>
              <a:ext uri="{C183D7F6-B498-43B3-948B-1728B52AA6E4}">
                <adec:decorative xmlns:adec="http://schemas.microsoft.com/office/drawing/2017/decorative" val="1"/>
              </a:ext>
            </a:extLst>
          </p:cNvPr>
          <p:cNvGrpSpPr/>
          <p:nvPr/>
        </p:nvGrpSpPr>
        <p:grpSpPr>
          <a:xfrm>
            <a:off x="2056723" y="150026"/>
            <a:ext cx="1723828" cy="1328195"/>
            <a:chOff x="5234086" y="2487044"/>
            <a:chExt cx="1723828" cy="1328195"/>
          </a:xfrm>
        </p:grpSpPr>
        <p:sp>
          <p:nvSpPr>
            <p:cNvPr id="51" name="Freeform: Shape 50">
              <a:extLst>
                <a:ext uri="{FF2B5EF4-FFF2-40B4-BE49-F238E27FC236}">
                  <a16:creationId xmlns:a16="http://schemas.microsoft.com/office/drawing/2014/main" id="{75858331-21CC-443C-A385-8D55F0D09167}"/>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05DA2B40-5F6B-485E-A89B-4C15CB826A04}"/>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r>
                <a:rPr lang="en-US" sz="4800" dirty="0">
                  <a:solidFill>
                    <a:schemeClr val="bg1"/>
                  </a:solidFill>
                </a:rPr>
                <a:t>VS.</a:t>
              </a:r>
            </a:p>
          </p:txBody>
        </p:sp>
      </p:grpSp>
      <p:pic>
        <p:nvPicPr>
          <p:cNvPr id="8" name="Picture 7">
            <a:extLst>
              <a:ext uri="{FF2B5EF4-FFF2-40B4-BE49-F238E27FC236}">
                <a16:creationId xmlns:a16="http://schemas.microsoft.com/office/drawing/2014/main" id="{49DABC0B-18BD-469E-9549-7DEA168E1B76}"/>
              </a:ext>
            </a:extLst>
          </p:cNvPr>
          <p:cNvPicPr>
            <a:picLocks noChangeAspect="1"/>
          </p:cNvPicPr>
          <p:nvPr/>
        </p:nvPicPr>
        <p:blipFill>
          <a:blip r:embed="rId3"/>
          <a:stretch>
            <a:fillRect/>
          </a:stretch>
        </p:blipFill>
        <p:spPr>
          <a:xfrm>
            <a:off x="8297946" y="5458351"/>
            <a:ext cx="3292125" cy="1426588"/>
          </a:xfrm>
          <a:prstGeom prst="rect">
            <a:avLst/>
          </a:prstGeom>
        </p:spPr>
      </p:pic>
    </p:spTree>
    <p:extLst>
      <p:ext uri="{BB962C8B-B14F-4D97-AF65-F5344CB8AC3E}">
        <p14:creationId xmlns:p14="http://schemas.microsoft.com/office/powerpoint/2010/main" val="348257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Reading 20 Minutes Each Day</a:t>
            </a:r>
          </a:p>
        </p:txBody>
      </p:sp>
      <p:sp>
        <p:nvSpPr>
          <p:cNvPr id="3" name="Text Placeholder 2">
            <a:extLst>
              <a:ext uri="{FF2B5EF4-FFF2-40B4-BE49-F238E27FC236}">
                <a16:creationId xmlns:a16="http://schemas.microsoft.com/office/drawing/2014/main" id="{4ED4DFCA-A64D-498D-AC7D-5ED4B9F14F2C}"/>
              </a:ext>
            </a:extLst>
          </p:cNvPr>
          <p:cNvSpPr>
            <a:spLocks noGrp="1"/>
          </p:cNvSpPr>
          <p:nvPr>
            <p:ph type="body" sz="quarter" idx="17"/>
          </p:nvPr>
        </p:nvSpPr>
        <p:spPr/>
        <p:txBody>
          <a:bodyPr/>
          <a:lstStyle/>
          <a:p>
            <a:r>
              <a:rPr lang="en-US" noProof="1"/>
              <a:t>Watch the video to understand how when it comes to reading, every minute counts! </a:t>
            </a:r>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4</a:t>
            </a:fld>
            <a:endParaRPr lang="en-US" dirty="0"/>
          </a:p>
        </p:txBody>
      </p:sp>
      <p:pic>
        <p:nvPicPr>
          <p:cNvPr id="13" name="Online Media 12" title="Read for 20 Minutes Each Day (Sustained Silent Reading)">
            <a:hlinkClick r:id="" action="ppaction://media"/>
            <a:extLst>
              <a:ext uri="{FF2B5EF4-FFF2-40B4-BE49-F238E27FC236}">
                <a16:creationId xmlns:a16="http://schemas.microsoft.com/office/drawing/2014/main" id="{9DA6C368-DA39-4D4F-9EC4-CBEC8CF069CC}"/>
              </a:ext>
            </a:extLst>
          </p:cNvPr>
          <p:cNvPicPr>
            <a:picLocks noGrp="1" noRot="1" noChangeAspect="1"/>
          </p:cNvPicPr>
          <p:nvPr>
            <p:ph sz="half" idx="2"/>
            <a:videoFile r:link="rId1"/>
          </p:nvPr>
        </p:nvPicPr>
        <p:blipFill>
          <a:blip r:embed="rId3"/>
          <a:stretch>
            <a:fillRect/>
          </a:stretch>
        </p:blipFill>
        <p:spPr>
          <a:xfrm>
            <a:off x="6949852" y="2015497"/>
            <a:ext cx="4572000" cy="2571750"/>
          </a:xfrm>
          <a:prstGeom prst="rect">
            <a:avLst/>
          </a:prstGeom>
        </p:spPr>
      </p:pic>
      <p:graphicFrame>
        <p:nvGraphicFramePr>
          <p:cNvPr id="14" name="Table 13">
            <a:extLst>
              <a:ext uri="{FF2B5EF4-FFF2-40B4-BE49-F238E27FC236}">
                <a16:creationId xmlns:a16="http://schemas.microsoft.com/office/drawing/2014/main" id="{8CA84BBF-81A4-408C-8876-69A65EFAF0A2}"/>
              </a:ext>
            </a:extLst>
          </p:cNvPr>
          <p:cNvGraphicFramePr>
            <a:graphicFrameLocks noGrp="1"/>
          </p:cNvGraphicFramePr>
          <p:nvPr>
            <p:extLst>
              <p:ext uri="{D42A27DB-BD31-4B8C-83A1-F6EECF244321}">
                <p14:modId xmlns:p14="http://schemas.microsoft.com/office/powerpoint/2010/main" val="3864680645"/>
              </p:ext>
            </p:extLst>
          </p:nvPr>
        </p:nvGraphicFramePr>
        <p:xfrm>
          <a:off x="637953" y="1842859"/>
          <a:ext cx="6048702" cy="3108960"/>
        </p:xfrm>
        <a:graphic>
          <a:graphicData uri="http://schemas.openxmlformats.org/drawingml/2006/table">
            <a:tbl>
              <a:tblPr firstRow="1" bandRow="1">
                <a:tableStyleId>{5C22544A-7EE6-4342-B048-85BDC9FD1C3A}</a:tableStyleId>
              </a:tblPr>
              <a:tblGrid>
                <a:gridCol w="3034962">
                  <a:extLst>
                    <a:ext uri="{9D8B030D-6E8A-4147-A177-3AD203B41FA5}">
                      <a16:colId xmlns:a16="http://schemas.microsoft.com/office/drawing/2014/main" val="159549803"/>
                    </a:ext>
                  </a:extLst>
                </a:gridCol>
                <a:gridCol w="3013740">
                  <a:extLst>
                    <a:ext uri="{9D8B030D-6E8A-4147-A177-3AD203B41FA5}">
                      <a16:colId xmlns:a16="http://schemas.microsoft.com/office/drawing/2014/main" val="2184128911"/>
                    </a:ext>
                  </a:extLst>
                </a:gridCol>
              </a:tblGrid>
              <a:tr h="345464">
                <a:tc>
                  <a:txBody>
                    <a:bodyPr/>
                    <a:lstStyle/>
                    <a:p>
                      <a:r>
                        <a:rPr lang="en-US" dirty="0"/>
                        <a:t>Student “A” Reads</a:t>
                      </a:r>
                    </a:p>
                    <a:p>
                      <a:r>
                        <a:rPr lang="en-US" dirty="0"/>
                        <a:t>20 Minutes A Day</a:t>
                      </a:r>
                    </a:p>
                  </a:txBody>
                  <a:tcPr/>
                </a:tc>
                <a:tc>
                  <a:txBody>
                    <a:bodyPr/>
                    <a:lstStyle/>
                    <a:p>
                      <a:r>
                        <a:rPr lang="en-US" dirty="0"/>
                        <a:t>Student “B” Reads </a:t>
                      </a:r>
                    </a:p>
                    <a:p>
                      <a:r>
                        <a:rPr lang="en-US" dirty="0"/>
                        <a:t>5 Minutes A Day</a:t>
                      </a:r>
                    </a:p>
                  </a:txBody>
                  <a:tcPr/>
                </a:tc>
                <a:extLst>
                  <a:ext uri="{0D108BD9-81ED-4DB2-BD59-A6C34878D82A}">
                    <a16:rowId xmlns:a16="http://schemas.microsoft.com/office/drawing/2014/main" val="677921167"/>
                  </a:ext>
                </a:extLst>
              </a:tr>
              <a:tr h="370840">
                <a:tc>
                  <a:txBody>
                    <a:bodyPr/>
                    <a:lstStyle/>
                    <a:p>
                      <a:r>
                        <a:rPr lang="en-US" dirty="0"/>
                        <a:t>1,800,000 words read per year</a:t>
                      </a:r>
                    </a:p>
                  </a:txBody>
                  <a:tcPr/>
                </a:tc>
                <a:tc>
                  <a:txBody>
                    <a:bodyPr/>
                    <a:lstStyle/>
                    <a:p>
                      <a:r>
                        <a:rPr lang="en-US" dirty="0"/>
                        <a:t>282,000 words read per day</a:t>
                      </a:r>
                    </a:p>
                  </a:txBody>
                  <a:tcPr/>
                </a:tc>
                <a:extLst>
                  <a:ext uri="{0D108BD9-81ED-4DB2-BD59-A6C34878D82A}">
                    <a16:rowId xmlns:a16="http://schemas.microsoft.com/office/drawing/2014/main" val="3665270260"/>
                  </a:ext>
                </a:extLst>
              </a:tr>
              <a:tr h="370840">
                <a:tc>
                  <a:txBody>
                    <a:bodyPr/>
                    <a:lstStyle/>
                    <a:p>
                      <a:r>
                        <a:rPr lang="en-US" dirty="0"/>
                        <a:t>3,600 minutes per school year</a:t>
                      </a:r>
                    </a:p>
                  </a:txBody>
                  <a:tcPr/>
                </a:tc>
                <a:tc>
                  <a:txBody>
                    <a:bodyPr/>
                    <a:lstStyle/>
                    <a:p>
                      <a:r>
                        <a:rPr lang="en-US" dirty="0"/>
                        <a:t>900 minutes per school year</a:t>
                      </a:r>
                    </a:p>
                  </a:txBody>
                  <a:tcPr/>
                </a:tc>
                <a:extLst>
                  <a:ext uri="{0D108BD9-81ED-4DB2-BD59-A6C34878D82A}">
                    <a16:rowId xmlns:a16="http://schemas.microsoft.com/office/drawing/2014/main" val="7120986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Scores in the 90</a:t>
                      </a:r>
                      <a:r>
                        <a:rPr lang="en-US" baseline="30000" dirty="0"/>
                        <a:t>th</a:t>
                      </a:r>
                      <a:r>
                        <a:rPr lang="en-US" dirty="0"/>
                        <a:t> percentile on standardized tests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Scores in the 50</a:t>
                      </a:r>
                      <a:r>
                        <a:rPr lang="en-US" baseline="30000" dirty="0"/>
                        <a:t>th</a:t>
                      </a:r>
                      <a:r>
                        <a:rPr lang="en-US" dirty="0"/>
                        <a:t> percentile on standardized tests</a:t>
                      </a:r>
                    </a:p>
                    <a:p>
                      <a:endParaRPr lang="en-US" dirty="0"/>
                    </a:p>
                  </a:txBody>
                  <a:tcPr/>
                </a:tc>
                <a:extLst>
                  <a:ext uri="{0D108BD9-81ED-4DB2-BD59-A6C34878D82A}">
                    <a16:rowId xmlns:a16="http://schemas.microsoft.com/office/drawing/2014/main" val="3004075283"/>
                  </a:ext>
                </a:extLst>
              </a:tr>
            </a:tbl>
          </a:graphicData>
        </a:graphic>
      </p:graphicFrame>
      <p:pic>
        <p:nvPicPr>
          <p:cNvPr id="15" name="Picture 14">
            <a:extLst>
              <a:ext uri="{FF2B5EF4-FFF2-40B4-BE49-F238E27FC236}">
                <a16:creationId xmlns:a16="http://schemas.microsoft.com/office/drawing/2014/main" id="{DB3E899C-B2AD-4224-BEC0-9A30BC85EBC5}"/>
              </a:ext>
            </a:extLst>
          </p:cNvPr>
          <p:cNvPicPr>
            <a:picLocks noChangeAspect="1"/>
          </p:cNvPicPr>
          <p:nvPr/>
        </p:nvPicPr>
        <p:blipFill>
          <a:blip r:embed="rId4"/>
          <a:stretch>
            <a:fillRect/>
          </a:stretch>
        </p:blipFill>
        <p:spPr>
          <a:xfrm>
            <a:off x="8297946" y="5431412"/>
            <a:ext cx="3292125" cy="1426588"/>
          </a:xfrm>
          <a:prstGeom prst="rect">
            <a:avLst/>
          </a:prstGeom>
        </p:spPr>
      </p:pic>
    </p:spTree>
    <p:extLst>
      <p:ext uri="{BB962C8B-B14F-4D97-AF65-F5344CB8AC3E}">
        <p14:creationId xmlns:p14="http://schemas.microsoft.com/office/powerpoint/2010/main" val="185803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E3E5D81-FEA3-4E36-ABF0-EB16C1A27C83}"/>
              </a:ext>
            </a:extLst>
          </p:cNvPr>
          <p:cNvSpPr>
            <a:spLocks noGrp="1"/>
          </p:cNvSpPr>
          <p:nvPr>
            <p:ph type="title"/>
          </p:nvPr>
        </p:nvSpPr>
        <p:spPr/>
        <p:txBody>
          <a:bodyPr/>
          <a:lstStyle/>
          <a:p>
            <a:r>
              <a:rPr lang="en-US" dirty="0"/>
              <a:t>Large image slide</a:t>
            </a:r>
          </a:p>
        </p:txBody>
      </p:sp>
      <p:pic>
        <p:nvPicPr>
          <p:cNvPr id="11" name="Picture Placeholder 10" descr="stack of books" title="stack of books">
            <a:extLst>
              <a:ext uri="{FF2B5EF4-FFF2-40B4-BE49-F238E27FC236}">
                <a16:creationId xmlns:a16="http://schemas.microsoft.com/office/drawing/2014/main" id="{B9070B9B-C81D-4B09-8D71-2F13478DF60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5</a:t>
            </a:fld>
            <a:endParaRPr lang="en-US" dirty="0"/>
          </a:p>
        </p:txBody>
      </p:sp>
      <p:pic>
        <p:nvPicPr>
          <p:cNvPr id="8" name="Picture 7">
            <a:extLst>
              <a:ext uri="{FF2B5EF4-FFF2-40B4-BE49-F238E27FC236}">
                <a16:creationId xmlns:a16="http://schemas.microsoft.com/office/drawing/2014/main" id="{103143F5-95F0-45DF-A8E8-C324B89996E0}"/>
              </a:ext>
            </a:extLst>
          </p:cNvPr>
          <p:cNvPicPr>
            <a:picLocks noChangeAspect="1"/>
          </p:cNvPicPr>
          <p:nvPr/>
        </p:nvPicPr>
        <p:blipFill>
          <a:blip r:embed="rId3"/>
          <a:stretch>
            <a:fillRect/>
          </a:stretch>
        </p:blipFill>
        <p:spPr>
          <a:xfrm>
            <a:off x="8297946" y="5431412"/>
            <a:ext cx="3292125" cy="1426588"/>
          </a:xfrm>
          <a:prstGeom prst="rect">
            <a:avLst/>
          </a:prstGeom>
        </p:spPr>
      </p:pic>
      <p:sp>
        <p:nvSpPr>
          <p:cNvPr id="67" name="Title 1">
            <a:extLst>
              <a:ext uri="{FF2B5EF4-FFF2-40B4-BE49-F238E27FC236}">
                <a16:creationId xmlns:a16="http://schemas.microsoft.com/office/drawing/2014/main" id="{A74EA026-B3E7-4481-9E48-6202DE0FB636}"/>
              </a:ext>
            </a:extLst>
          </p:cNvPr>
          <p:cNvSpPr txBox="1">
            <a:spLocks/>
          </p:cNvSpPr>
          <p:nvPr/>
        </p:nvSpPr>
        <p:spPr>
          <a:xfrm>
            <a:off x="715883" y="504238"/>
            <a:ext cx="6322872" cy="101621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dirty="0"/>
              <a:t>Log Your Reading Minutes Using </a:t>
            </a:r>
            <a:r>
              <a:rPr lang="en-US" dirty="0" err="1"/>
              <a:t>Beanstack</a:t>
            </a:r>
            <a:endParaRPr lang="en-US" dirty="0"/>
          </a:p>
        </p:txBody>
      </p:sp>
      <p:pic>
        <p:nvPicPr>
          <p:cNvPr id="68" name="Google Shape;329;p47">
            <a:extLst>
              <a:ext uri="{FF2B5EF4-FFF2-40B4-BE49-F238E27FC236}">
                <a16:creationId xmlns:a16="http://schemas.microsoft.com/office/drawing/2014/main" id="{F2241457-FC74-4574-B740-2C8C6EA93D04}"/>
              </a:ext>
            </a:extLst>
          </p:cNvPr>
          <p:cNvPicPr preferRelativeResize="0"/>
          <p:nvPr/>
        </p:nvPicPr>
        <p:blipFill>
          <a:blip r:embed="rId4">
            <a:alphaModFix/>
          </a:blip>
          <a:stretch>
            <a:fillRect/>
          </a:stretch>
        </p:blipFill>
        <p:spPr>
          <a:xfrm>
            <a:off x="476797" y="3810000"/>
            <a:ext cx="2990000" cy="2239614"/>
          </a:xfrm>
          <a:prstGeom prst="rect">
            <a:avLst/>
          </a:prstGeom>
          <a:noFill/>
          <a:ln>
            <a:noFill/>
          </a:ln>
        </p:spPr>
      </p:pic>
      <p:pic>
        <p:nvPicPr>
          <p:cNvPr id="69" name="Google Shape;330;p47">
            <a:extLst>
              <a:ext uri="{FF2B5EF4-FFF2-40B4-BE49-F238E27FC236}">
                <a16:creationId xmlns:a16="http://schemas.microsoft.com/office/drawing/2014/main" id="{EF182A78-EB4F-4359-A72B-491EC3B065EA}"/>
              </a:ext>
            </a:extLst>
          </p:cNvPr>
          <p:cNvPicPr preferRelativeResize="0"/>
          <p:nvPr/>
        </p:nvPicPr>
        <p:blipFill>
          <a:blip r:embed="rId5">
            <a:alphaModFix/>
          </a:blip>
          <a:stretch>
            <a:fillRect/>
          </a:stretch>
        </p:blipFill>
        <p:spPr>
          <a:xfrm>
            <a:off x="3555055" y="3809989"/>
            <a:ext cx="3365579" cy="2239625"/>
          </a:xfrm>
          <a:prstGeom prst="rect">
            <a:avLst/>
          </a:prstGeom>
          <a:noFill/>
          <a:ln>
            <a:noFill/>
          </a:ln>
        </p:spPr>
      </p:pic>
      <p:sp>
        <p:nvSpPr>
          <p:cNvPr id="12" name="Rectangle 11">
            <a:extLst>
              <a:ext uri="{FF2B5EF4-FFF2-40B4-BE49-F238E27FC236}">
                <a16:creationId xmlns:a16="http://schemas.microsoft.com/office/drawing/2014/main" id="{C569A628-04EF-45FD-AA0A-77B246721C35}"/>
              </a:ext>
            </a:extLst>
          </p:cNvPr>
          <p:cNvSpPr/>
          <p:nvPr/>
        </p:nvSpPr>
        <p:spPr>
          <a:xfrm>
            <a:off x="476797" y="1659254"/>
            <a:ext cx="6096000" cy="1938992"/>
          </a:xfrm>
          <a:prstGeom prst="rect">
            <a:avLst/>
          </a:prstGeom>
        </p:spPr>
        <p:txBody>
          <a:bodyPr>
            <a:spAutoFit/>
          </a:bodyPr>
          <a:lstStyle/>
          <a:p>
            <a:pPr lvl="0">
              <a:spcAft>
                <a:spcPts val="1000"/>
              </a:spcAft>
              <a:buClr>
                <a:schemeClr val="dk1"/>
              </a:buClr>
              <a:buSzPts val="1100"/>
            </a:pPr>
            <a:r>
              <a:rPr lang="en-US" sz="2400" dirty="0" err="1">
                <a:solidFill>
                  <a:schemeClr val="dk1"/>
                </a:solidFill>
              </a:rPr>
              <a:t>Beanstack</a:t>
            </a:r>
            <a:r>
              <a:rPr lang="en-US" sz="2400" dirty="0">
                <a:solidFill>
                  <a:schemeClr val="dk1"/>
                </a:solidFill>
              </a:rPr>
              <a:t> is a reading motivational platform.  It has been purchased by the Richmond County School System to encourage students to build a habit of reading and to increase reading stamina.  </a:t>
            </a:r>
            <a:endParaRPr lang="en-US" sz="2400" b="1" dirty="0">
              <a:latin typeface="Nunito"/>
              <a:ea typeface="Nunito"/>
              <a:cs typeface="Nunito"/>
              <a:sym typeface="Nunito"/>
            </a:endParaRPr>
          </a:p>
        </p:txBody>
      </p:sp>
    </p:spTree>
    <p:extLst>
      <p:ext uri="{BB962C8B-B14F-4D97-AF65-F5344CB8AC3E}">
        <p14:creationId xmlns:p14="http://schemas.microsoft.com/office/powerpoint/2010/main" val="356779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How Do Users Access </a:t>
            </a:r>
            <a:r>
              <a:rPr lang="en-US" dirty="0" err="1"/>
              <a:t>Beanstack</a:t>
            </a:r>
            <a:r>
              <a:rPr lang="en-US" dirty="0"/>
              <a:t>?</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pic>
        <p:nvPicPr>
          <p:cNvPr id="1038" name="Picture 14" descr="What does reading research say? Read 20 ...">
            <a:extLst>
              <a:ext uri="{FF2B5EF4-FFF2-40B4-BE49-F238E27FC236}">
                <a16:creationId xmlns:a16="http://schemas.microsoft.com/office/drawing/2014/main" id="{ED1AA548-E524-436D-A3EC-EA096E9F3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898" y="5433237"/>
            <a:ext cx="3292252" cy="1424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68BB9D0-ABC6-4911-9099-A707E7FF908A}"/>
              </a:ext>
            </a:extLst>
          </p:cNvPr>
          <p:cNvPicPr>
            <a:picLocks noChangeAspect="1"/>
          </p:cNvPicPr>
          <p:nvPr/>
        </p:nvPicPr>
        <p:blipFill>
          <a:blip r:embed="rId3"/>
          <a:stretch>
            <a:fillRect/>
          </a:stretch>
        </p:blipFill>
        <p:spPr>
          <a:xfrm>
            <a:off x="795236" y="1435395"/>
            <a:ext cx="2383900" cy="3338623"/>
          </a:xfrm>
          <a:prstGeom prst="rect">
            <a:avLst/>
          </a:prstGeom>
        </p:spPr>
      </p:pic>
      <p:sp>
        <p:nvSpPr>
          <p:cNvPr id="18" name="Text Placeholder 2">
            <a:extLst>
              <a:ext uri="{FF2B5EF4-FFF2-40B4-BE49-F238E27FC236}">
                <a16:creationId xmlns:a16="http://schemas.microsoft.com/office/drawing/2014/main" id="{F161352E-EB16-4E5A-B386-4F18E3C8EAE4}"/>
              </a:ext>
            </a:extLst>
          </p:cNvPr>
          <p:cNvSpPr>
            <a:spLocks noGrp="1"/>
          </p:cNvSpPr>
          <p:nvPr>
            <p:ph type="body" sz="quarter" idx="12"/>
          </p:nvPr>
        </p:nvSpPr>
        <p:spPr>
          <a:xfrm>
            <a:off x="3732028" y="1435395"/>
            <a:ext cx="7789824" cy="935665"/>
          </a:xfrm>
        </p:spPr>
        <p:txBody>
          <a:bodyPr/>
          <a:lstStyle/>
          <a:p>
            <a:r>
              <a:rPr lang="en-US" noProof="1"/>
              <a:t>Students and teachers may access the Beanstack app by clicking on the Beanstack icon on their single sign in provider, LaunchPad.</a:t>
            </a:r>
          </a:p>
        </p:txBody>
      </p:sp>
      <p:pic>
        <p:nvPicPr>
          <p:cNvPr id="2050" name="Picture 2" descr="LaunchPad / Launch Pad">
            <a:extLst>
              <a:ext uri="{FF2B5EF4-FFF2-40B4-BE49-F238E27FC236}">
                <a16:creationId xmlns:a16="http://schemas.microsoft.com/office/drawing/2014/main" id="{93814B3B-B491-4083-A6DA-E497EE76C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028" y="2795588"/>
            <a:ext cx="7357730" cy="248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2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64661" y="319263"/>
            <a:ext cx="10862677" cy="446281"/>
          </a:xfrm>
        </p:spPr>
        <p:txBody>
          <a:bodyPr/>
          <a:lstStyle/>
          <a:p>
            <a:r>
              <a:rPr lang="en-US" dirty="0"/>
              <a:t>February’s Challenge: Black History Month</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pic>
        <p:nvPicPr>
          <p:cNvPr id="6" name="Picture 5">
            <a:extLst>
              <a:ext uri="{FF2B5EF4-FFF2-40B4-BE49-F238E27FC236}">
                <a16:creationId xmlns:a16="http://schemas.microsoft.com/office/drawing/2014/main" id="{A9A1501D-BAA2-4D0B-9719-F405E5BB0550}"/>
              </a:ext>
            </a:extLst>
          </p:cNvPr>
          <p:cNvPicPr>
            <a:picLocks noChangeAspect="1"/>
          </p:cNvPicPr>
          <p:nvPr/>
        </p:nvPicPr>
        <p:blipFill>
          <a:blip r:embed="rId2"/>
          <a:stretch>
            <a:fillRect/>
          </a:stretch>
        </p:blipFill>
        <p:spPr>
          <a:xfrm>
            <a:off x="508157" y="765544"/>
            <a:ext cx="7710810" cy="4761651"/>
          </a:xfrm>
          <a:prstGeom prst="rect">
            <a:avLst/>
          </a:prstGeom>
        </p:spPr>
      </p:pic>
      <p:pic>
        <p:nvPicPr>
          <p:cNvPr id="7" name="Picture 6">
            <a:extLst>
              <a:ext uri="{FF2B5EF4-FFF2-40B4-BE49-F238E27FC236}">
                <a16:creationId xmlns:a16="http://schemas.microsoft.com/office/drawing/2014/main" id="{06163562-0B32-47CA-99E7-585AF9ACE166}"/>
              </a:ext>
            </a:extLst>
          </p:cNvPr>
          <p:cNvPicPr>
            <a:picLocks noChangeAspect="1"/>
          </p:cNvPicPr>
          <p:nvPr/>
        </p:nvPicPr>
        <p:blipFill>
          <a:blip r:embed="rId3"/>
          <a:stretch>
            <a:fillRect/>
          </a:stretch>
        </p:blipFill>
        <p:spPr>
          <a:xfrm>
            <a:off x="8296025" y="5431412"/>
            <a:ext cx="3292125" cy="1426588"/>
          </a:xfrm>
          <a:prstGeom prst="rect">
            <a:avLst/>
          </a:prstGeom>
        </p:spPr>
      </p:pic>
      <p:sp>
        <p:nvSpPr>
          <p:cNvPr id="8" name="TextBox 7">
            <a:extLst>
              <a:ext uri="{FF2B5EF4-FFF2-40B4-BE49-F238E27FC236}">
                <a16:creationId xmlns:a16="http://schemas.microsoft.com/office/drawing/2014/main" id="{9322FBBE-C2AE-4750-8AE6-B99C7C677268}"/>
              </a:ext>
            </a:extLst>
          </p:cNvPr>
          <p:cNvSpPr txBox="1"/>
          <p:nvPr/>
        </p:nvSpPr>
        <p:spPr>
          <a:xfrm>
            <a:off x="8739963" y="1063256"/>
            <a:ext cx="2848187" cy="3785652"/>
          </a:xfrm>
          <a:prstGeom prst="rect">
            <a:avLst/>
          </a:prstGeom>
          <a:noFill/>
        </p:spPr>
        <p:txBody>
          <a:bodyPr wrap="square" rtlCol="0">
            <a:spAutoFit/>
          </a:bodyPr>
          <a:lstStyle/>
          <a:p>
            <a:r>
              <a:rPr lang="en-US" sz="2000" dirty="0"/>
              <a:t>Every February, we pay tribute to generations of African Americans by celebrating Black History Month.  Join us this February by reading 20 minutes a day for 28 days.  Log your reading minutes in the </a:t>
            </a:r>
            <a:r>
              <a:rPr lang="en-US" sz="2000" dirty="0" err="1"/>
              <a:t>Beanstack</a:t>
            </a:r>
            <a:r>
              <a:rPr lang="en-US" sz="2000" dirty="0"/>
              <a:t> platform and earn the challenge’s badges.</a:t>
            </a:r>
          </a:p>
        </p:txBody>
      </p:sp>
    </p:spTree>
    <p:extLst>
      <p:ext uri="{BB962C8B-B14F-4D97-AF65-F5344CB8AC3E}">
        <p14:creationId xmlns:p14="http://schemas.microsoft.com/office/powerpoint/2010/main" val="1390125017"/>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1AED34-0EA6-47AA-B839-315094397034}">
  <ds:schemaRefs>
    <ds:schemaRef ds:uri="http://schemas.microsoft.com/office/infopath/2007/PartnerControls"/>
    <ds:schemaRef ds:uri="http://purl.org/dc/elements/1.1/"/>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16c05727-aa75-4e4a-9b5f-8a80a1165891"/>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383</Words>
  <Application>Microsoft Office PowerPoint</Application>
  <PresentationFormat>Widescreen</PresentationFormat>
  <Paragraphs>39</Paragraphs>
  <Slides>7</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Courier New</vt:lpstr>
      <vt:lpstr>Nunito</vt:lpstr>
      <vt:lpstr>Times New Roman</vt:lpstr>
      <vt:lpstr>Office Theme</vt:lpstr>
      <vt:lpstr>Glenn Hills High School’s  Reading Initiative</vt:lpstr>
      <vt:lpstr>The Benefits of Reading</vt:lpstr>
      <vt:lpstr>Paper               Electronic Reading</vt:lpstr>
      <vt:lpstr>Reading 20 Minutes Each Day</vt:lpstr>
      <vt:lpstr>Large image slide</vt:lpstr>
      <vt:lpstr>How Do Users Access Beanstack?</vt:lpstr>
      <vt:lpstr>February’s Challenge: Black History Month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2025-01-27T19:15:55Z</dcterms:created>
  <dcterms:modified xsi:type="dcterms:W3CDTF">2025-01-28T15:59:30Z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